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23"/>
  </p:notesMasterIdLst>
  <p:sldIdLst>
    <p:sldId id="258" r:id="rId2"/>
    <p:sldId id="260" r:id="rId3"/>
    <p:sldId id="274" r:id="rId4"/>
    <p:sldId id="277" r:id="rId5"/>
    <p:sldId id="259" r:id="rId6"/>
    <p:sldId id="261" r:id="rId7"/>
    <p:sldId id="262" r:id="rId8"/>
    <p:sldId id="263" r:id="rId9"/>
    <p:sldId id="267" r:id="rId10"/>
    <p:sldId id="266" r:id="rId11"/>
    <p:sldId id="268" r:id="rId12"/>
    <p:sldId id="269" r:id="rId13"/>
    <p:sldId id="272" r:id="rId14"/>
    <p:sldId id="271" r:id="rId15"/>
    <p:sldId id="278" r:id="rId16"/>
    <p:sldId id="273" r:id="rId17"/>
    <p:sldId id="270" r:id="rId18"/>
    <p:sldId id="264" r:id="rId19"/>
    <p:sldId id="276" r:id="rId20"/>
    <p:sldId id="265"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74"/>
    <p:restoredTop sz="79024"/>
  </p:normalViewPr>
  <p:slideViewPr>
    <p:cSldViewPr snapToGrid="0" snapToObjects="1">
      <p:cViewPr varScale="1">
        <p:scale>
          <a:sx n="72" d="100"/>
          <a:sy n="72" d="100"/>
        </p:scale>
        <p:origin x="23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EE4F3-FE5C-F94A-9C92-44E551E5470A}" type="datetimeFigureOut">
              <a:rPr lang="en-US" smtClean="0"/>
              <a:t>4/1/19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CE170-D6FF-3340-A7E1-F95D3189B674}" type="slidenum">
              <a:rPr lang="en-US" smtClean="0"/>
              <a:t>‹#›</a:t>
            </a:fld>
            <a:endParaRPr lang="en-US"/>
          </a:p>
        </p:txBody>
      </p:sp>
    </p:spTree>
    <p:extLst>
      <p:ext uri="{BB962C8B-B14F-4D97-AF65-F5344CB8AC3E}">
        <p14:creationId xmlns:p14="http://schemas.microsoft.com/office/powerpoint/2010/main" val="36854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studies from three high</a:t>
            </a:r>
            <a:r>
              <a:rPr lang="en-US" baseline="0" dirty="0"/>
              <a:t> impact psychology journals from 2008 (psych sci, journal of social </a:t>
            </a:r>
            <a:r>
              <a:rPr lang="en-US" baseline="0" dirty="0" err="1"/>
              <a:t>psy</a:t>
            </a:r>
            <a:r>
              <a:rPr lang="en-US" baseline="0" dirty="0"/>
              <a:t>, journal of cognitive </a:t>
            </a:r>
            <a:r>
              <a:rPr lang="en-US" baseline="0" dirty="0" err="1"/>
              <a:t>psy</a:t>
            </a:r>
            <a:r>
              <a:rPr lang="en-US" baseline="0" dirty="0"/>
              <a:t>)</a:t>
            </a:r>
          </a:p>
          <a:p>
            <a:r>
              <a:rPr lang="en-US" baseline="0" dirty="0"/>
              <a:t>Only 36 replicated original reported effect (used same materials, contacted previous authors </a:t>
            </a:r>
            <a:r>
              <a:rPr lang="en-US" baseline="0" dirty="0" err="1"/>
              <a:t>etc</a:t>
            </a:r>
            <a:r>
              <a:rPr lang="en-US" baseline="0" dirty="0"/>
              <a:t> </a:t>
            </a:r>
            <a:r>
              <a:rPr lang="en-US" baseline="0" dirty="0" err="1"/>
              <a:t>etc</a:t>
            </a:r>
            <a:r>
              <a:rPr lang="en-US" baseline="0" dirty="0"/>
              <a:t>)</a:t>
            </a:r>
          </a:p>
          <a:p>
            <a:r>
              <a:rPr lang="en-US" baseline="0" dirty="0"/>
              <a:t>Not only that, effect sizes much smaller, and “funnel plot” of p-values of originals versus replicated</a:t>
            </a:r>
          </a:p>
          <a:p>
            <a:r>
              <a:rPr lang="en-US" baseline="0" dirty="0"/>
              <a:t>-many more reports since of “classic” or “popular psychology” findings, e.g. power pose, ego-depletion</a:t>
            </a:r>
            <a:r>
              <a:rPr lang="en-US" baseline="0" noProof="0" dirty="0"/>
              <a:t> – media headlines. Bad example, seems must’ve known…</a:t>
            </a:r>
          </a:p>
          <a:p>
            <a:r>
              <a:rPr lang="en-US" baseline="0" noProof="0" dirty="0"/>
              <a:t>Controversy about “shaming” researchers and “stats police” …science self-correcting, now social media allows this open conversation and critique of work, data can be </a:t>
            </a:r>
            <a:r>
              <a:rPr lang="en-US" baseline="0" noProof="0" dirty="0" err="1"/>
              <a:t>reanalysed</a:t>
            </a:r>
            <a:r>
              <a:rPr lang="en-US" baseline="0" noProof="0" dirty="0"/>
              <a:t> </a:t>
            </a:r>
            <a:r>
              <a:rPr lang="en-US" baseline="0" noProof="0" dirty="0" err="1"/>
              <a:t>etc</a:t>
            </a:r>
            <a:r>
              <a:rPr lang="en-US" baseline="0" noProof="0" dirty="0"/>
              <a:t>- a good thing. </a:t>
            </a:r>
            <a:r>
              <a:rPr lang="en-US" baseline="0" noProof="0" dirty="0" err="1"/>
              <a:t>Otherside</a:t>
            </a:r>
            <a:r>
              <a:rPr lang="en-US" baseline="0" noProof="0" dirty="0"/>
              <a:t> is labs encouraging students to p-hack, not fraudulently, but sloppily. PhD students basing research on bogus literature- assuming they’re bad scientists when they don’t replicate the effect</a:t>
            </a:r>
          </a:p>
          <a:p>
            <a:r>
              <a:rPr lang="en-US" baseline="0" noProof="0" dirty="0"/>
              <a:t>What is the problem? Publication bias, p-hacking, </a:t>
            </a:r>
            <a:r>
              <a:rPr lang="en-US" baseline="0" noProof="0" dirty="0" err="1"/>
              <a:t>HARKing</a:t>
            </a:r>
            <a:r>
              <a:rPr lang="en-US" baseline="0" noProof="0" dirty="0"/>
              <a:t>…</a:t>
            </a:r>
          </a:p>
          <a:p>
            <a:r>
              <a:rPr lang="en-US" baseline="0" noProof="0" dirty="0"/>
              <a:t>How do we fix it? Surely not all scientists are liars..</a:t>
            </a:r>
          </a:p>
          <a:p>
            <a:r>
              <a:rPr lang="en-US" baseline="0" noProof="0" dirty="0"/>
              <a:t>One thing is open science… another is ‘</a:t>
            </a:r>
            <a:r>
              <a:rPr lang="en-US" baseline="0" noProof="0" dirty="0" err="1"/>
              <a:t>metascience</a:t>
            </a:r>
            <a:r>
              <a:rPr lang="en-US" baseline="0" noProof="0" dirty="0"/>
              <a:t>’ modelling the process of science itself – </a:t>
            </a:r>
            <a:r>
              <a:rPr lang="en-US" baseline="0" noProof="0" dirty="0" err="1"/>
              <a:t>fave</a:t>
            </a:r>
            <a:r>
              <a:rPr lang="en-US" baseline="0" noProof="0" dirty="0"/>
              <a:t> paper. Playing with parameters of false positive rates, replication rates, publication rates </a:t>
            </a:r>
            <a:r>
              <a:rPr lang="en-US" baseline="0" noProof="0" dirty="0" err="1"/>
              <a:t>etc</a:t>
            </a:r>
            <a:r>
              <a:rPr lang="en-US" baseline="0" noProof="0" dirty="0"/>
              <a:t> </a:t>
            </a:r>
            <a:r>
              <a:rPr lang="en-US" baseline="0" noProof="0" dirty="0" err="1"/>
              <a:t>etc</a:t>
            </a:r>
            <a:r>
              <a:rPr lang="en-US" baseline="0" noProof="0" dirty="0"/>
              <a:t> replication is good in separating true hypotheses from false, </a:t>
            </a:r>
            <a:r>
              <a:rPr lang="en-US" baseline="0" noProof="0" dirty="0" err="1"/>
              <a:t>esp</a:t>
            </a:r>
            <a:r>
              <a:rPr lang="en-US" baseline="0" noProof="0" dirty="0"/>
              <a:t> when negative replications are published…</a:t>
            </a:r>
          </a:p>
          <a:p>
            <a:r>
              <a:rPr lang="en-US" baseline="0" noProof="0" dirty="0"/>
              <a:t>Natural selection of bad science… can be ACCIDENT… assumes scientists have good intentions</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a:t>
            </a:fld>
            <a:endParaRPr lang="en-US"/>
          </a:p>
        </p:txBody>
      </p:sp>
    </p:spTree>
    <p:extLst>
      <p:ext uri="{BB962C8B-B14F-4D97-AF65-F5344CB8AC3E}">
        <p14:creationId xmlns:p14="http://schemas.microsoft.com/office/powerpoint/2010/main" val="4821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4</a:t>
            </a:fld>
            <a:endParaRPr lang="en-US"/>
          </a:p>
        </p:txBody>
      </p:sp>
    </p:spTree>
    <p:extLst>
      <p:ext uri="{BB962C8B-B14F-4D97-AF65-F5344CB8AC3E}">
        <p14:creationId xmlns:p14="http://schemas.microsoft.com/office/powerpoint/2010/main" val="129357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been faced with a</a:t>
            </a:r>
          </a:p>
          <a:p>
            <a:r>
              <a:rPr lang="en-GB" sz="1200" kern="1200" dirty="0">
                <a:solidFill>
                  <a:schemeClr val="tx1"/>
                </a:solidFill>
                <a:effectLst/>
                <a:latin typeface="+mn-lt"/>
                <a:ea typeface="+mn-ea"/>
                <a:cs typeface="+mn-cs"/>
              </a:rPr>
              <a:t>large, complex dataset and instantly known the best way to analyse it, which parameters</a:t>
            </a:r>
          </a:p>
          <a:p>
            <a:r>
              <a:rPr lang="en-GB" sz="1200" kern="1200" dirty="0">
                <a:solidFill>
                  <a:schemeClr val="tx1"/>
                </a:solidFill>
                <a:effectLst/>
                <a:latin typeface="+mn-lt"/>
                <a:ea typeface="+mn-ea"/>
                <a:cs typeface="+mn-cs"/>
              </a:rPr>
              <a:t>to include, which random effects, how to clean and reshape the data, and the code to go</a:t>
            </a:r>
          </a:p>
          <a:p>
            <a:r>
              <a:rPr lang="en-GB" sz="1200" kern="1200" dirty="0">
                <a:solidFill>
                  <a:schemeClr val="tx1"/>
                </a:solidFill>
                <a:effectLst/>
                <a:latin typeface="+mn-lt"/>
                <a:ea typeface="+mn-ea"/>
                <a:cs typeface="+mn-cs"/>
              </a:rPr>
              <a:t>with it? Of course not- unless you’ve preregistered.</a:t>
            </a:r>
          </a:p>
          <a:p>
            <a:r>
              <a:rPr lang="en-US" dirty="0"/>
              <a:t>“I already plan my analysis before I collect the data….” That’s what I thought too. </a:t>
            </a:r>
            <a:r>
              <a:rPr lang="en-GB" sz="1200" kern="1200" dirty="0">
                <a:solidFill>
                  <a:schemeClr val="tx1"/>
                </a:solidFill>
                <a:effectLst/>
                <a:latin typeface="+mn-lt"/>
                <a:ea typeface="+mn-ea"/>
                <a:cs typeface="+mn-cs"/>
              </a:rPr>
              <a:t>until you are forced to answer very detailed questions</a:t>
            </a:r>
          </a:p>
          <a:p>
            <a:r>
              <a:rPr lang="en-GB" sz="1200" kern="1200" dirty="0">
                <a:solidFill>
                  <a:schemeClr val="tx1"/>
                </a:solidFill>
                <a:effectLst/>
                <a:latin typeface="+mn-lt"/>
                <a:ea typeface="+mn-ea"/>
                <a:cs typeface="+mn-cs"/>
              </a:rPr>
              <a:t>about EXACTLY what you’re going to do, and, even better, write the analysis script and</a:t>
            </a:r>
          </a:p>
          <a:p>
            <a:r>
              <a:rPr lang="en-GB" sz="1200" kern="1200" dirty="0">
                <a:solidFill>
                  <a:schemeClr val="tx1"/>
                </a:solidFill>
                <a:effectLst/>
                <a:latin typeface="+mn-lt"/>
                <a:ea typeface="+mn-ea"/>
                <a:cs typeface="+mn-cs"/>
              </a:rPr>
              <a:t>run it with dummy data, I guarantee you have not thought of every tiny detail. Having not</a:t>
            </a:r>
          </a:p>
          <a:p>
            <a:r>
              <a:rPr lang="en-GB" sz="1200" kern="1200" dirty="0">
                <a:solidFill>
                  <a:schemeClr val="tx1"/>
                </a:solidFill>
                <a:effectLst/>
                <a:latin typeface="+mn-lt"/>
                <a:ea typeface="+mn-ea"/>
                <a:cs typeface="+mn-cs"/>
              </a:rPr>
              <a:t>preregistered anything during my PhD, I know all too well (as I’m sure most of you do)</a:t>
            </a:r>
          </a:p>
          <a:p>
            <a:r>
              <a:rPr lang="en-GB" sz="1200" kern="1200" dirty="0">
                <a:solidFill>
                  <a:schemeClr val="tx1"/>
                </a:solidFill>
                <a:effectLst/>
                <a:latin typeface="+mn-lt"/>
                <a:ea typeface="+mn-ea"/>
                <a:cs typeface="+mn-cs"/>
              </a:rPr>
              <a:t>the feeling of being faced with a dataset, and realising that not only did you overlook a</a:t>
            </a:r>
          </a:p>
          <a:p>
            <a:r>
              <a:rPr lang="en-GB" sz="1200" kern="1200" dirty="0">
                <a:solidFill>
                  <a:schemeClr val="tx1"/>
                </a:solidFill>
                <a:effectLst/>
                <a:latin typeface="+mn-lt"/>
                <a:ea typeface="+mn-ea"/>
                <a:cs typeface="+mn-cs"/>
              </a:rPr>
              <a:t>few seemingly minor things that constrain your analysis in pretty fundamental ways, but</a:t>
            </a:r>
          </a:p>
          <a:p>
            <a:r>
              <a:rPr lang="en-GB" sz="1200" kern="1200" dirty="0">
                <a:solidFill>
                  <a:schemeClr val="tx1"/>
                </a:solidFill>
                <a:effectLst/>
                <a:latin typeface="+mn-lt"/>
                <a:ea typeface="+mn-ea"/>
                <a:cs typeface="+mn-cs"/>
              </a:rPr>
              <a:t>there are also an overwhelming number of possibilities for how to analyse it to answer</a:t>
            </a:r>
          </a:p>
          <a:p>
            <a:r>
              <a:rPr lang="en-GB" sz="1200" kern="1200" dirty="0">
                <a:solidFill>
                  <a:schemeClr val="tx1"/>
                </a:solidFill>
                <a:effectLst/>
                <a:latin typeface="+mn-lt"/>
                <a:ea typeface="+mn-ea"/>
                <a:cs typeface="+mn-cs"/>
              </a:rPr>
              <a:t>your research question. Get all this out the way BEFORE see the data, make a few minor adjustments if needs be etc</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6</a:t>
            </a:fld>
            <a:endParaRPr lang="en-US"/>
          </a:p>
        </p:txBody>
      </p:sp>
    </p:spTree>
    <p:extLst>
      <p:ext uri="{BB962C8B-B14F-4D97-AF65-F5344CB8AC3E}">
        <p14:creationId xmlns:p14="http://schemas.microsoft.com/office/powerpoint/2010/main" val="424654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Wasted research hours on stuff that isn’t replicable</a:t>
            </a:r>
          </a:p>
          <a:p>
            <a:r>
              <a:rPr lang="en-US" dirty="0"/>
              <a:t>Focus on cumulative incremental findings, not black and white headline-grabbing science</a:t>
            </a:r>
          </a:p>
          <a:p>
            <a:r>
              <a:rPr lang="en-US" dirty="0"/>
              <a:t>Help with publication bias and more transparent, </a:t>
            </a:r>
            <a:r>
              <a:rPr lang="en-US" dirty="0" err="1"/>
              <a:t>apriori</a:t>
            </a:r>
            <a:r>
              <a:rPr lang="en-US" dirty="0"/>
              <a:t> based </a:t>
            </a:r>
            <a:r>
              <a:rPr lang="en-US" dirty="0" err="1"/>
              <a:t>predictiosn</a:t>
            </a:r>
            <a:r>
              <a:rPr lang="en-US" dirty="0"/>
              <a:t> and analysis… </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11</a:t>
            </a:fld>
            <a:endParaRPr lang="en-US"/>
          </a:p>
        </p:txBody>
      </p:sp>
    </p:spTree>
    <p:extLst>
      <p:ext uri="{BB962C8B-B14F-4D97-AF65-F5344CB8AC3E}">
        <p14:creationId xmlns:p14="http://schemas.microsoft.com/office/powerpoint/2010/main" val="394541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EC94DA8-556D-A84C-935E-4D627F89A321}"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2337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67133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32328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35629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9789642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226492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4/1/19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206329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FB670-A61D-6546-967C-FF8D10478CF1}" type="datetimeFigureOut">
              <a:rPr lang="en-US" smtClean="0"/>
              <a:t>4/1/19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315323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FB670-A61D-6546-967C-FF8D10478CF1}" type="datetimeFigureOut">
              <a:rPr lang="en-US" smtClean="0"/>
              <a:t>4/1/19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239813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8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412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EC94DA8-556D-A84C-935E-4D627F89A32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5641732"/>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bitss.org/events/2018a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www.bitss.org/events/2018am/"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ature.com/articles/d41586-018-07118-1"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sf.io/prereg/" TargetMode="External"/><Relationship Id="rId2" Type="http://schemas.openxmlformats.org/officeDocument/2006/relationships/hyperlink" Target="https://psyarxiv.com/wte5z/"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docs.google.com/document/d/1DaNmJEtBy04bq1l5OxS4JAscdZEkUGATURWwnBKLYxk/edit?pli=1" TargetMode="External"/><Relationship Id="rId4" Type="http://schemas.openxmlformats.org/officeDocument/2006/relationships/hyperlink" Target="http://www.aspredicted.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biorxiv.org/" TargetMode="External"/><Relationship Id="rId2" Type="http://schemas.openxmlformats.org/officeDocument/2006/relationships/hyperlink" Target="https://osf.io/" TargetMode="External"/><Relationship Id="rId1" Type="http://schemas.openxmlformats.org/officeDocument/2006/relationships/slideLayout" Target="../slideLayouts/slideLayout2.xml"/><Relationship Id="rId5" Type="http://schemas.openxmlformats.org/officeDocument/2006/relationships/hyperlink" Target="https://twitter.com/OSFPrereg" TargetMode="External"/><Relationship Id="rId4" Type="http://schemas.openxmlformats.org/officeDocument/2006/relationships/hyperlink" Target="https://publons.com/researcher/1248054/charlotte-bran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ottybrand.wordpress.com/2018/10/05/a-postdocs-plea-for-positivity-preregistration/" TargetMode="External"/><Relationship Id="rId3" Type="http://schemas.openxmlformats.org/officeDocument/2006/relationships/hyperlink" Target="https://statmodeling.stat.columbia.edu/2016/09/21/what-has-happened-down-here-is-the-winds-have-changed/" TargetMode="External"/><Relationship Id="rId7" Type="http://schemas.openxmlformats.org/officeDocument/2006/relationships/hyperlink" Target="http://www.talyarkoni.org/blog/2018/10/02/no-its-not-the-incentives-its-you/" TargetMode="External"/><Relationship Id="rId2" Type="http://schemas.openxmlformats.org/officeDocument/2006/relationships/hyperlink" Target="https://doi.org/10.1098/rsos.160384" TargetMode="External"/><Relationship Id="rId1" Type="http://schemas.openxmlformats.org/officeDocument/2006/relationships/slideLayout" Target="../slideLayouts/slideLayout2.xml"/><Relationship Id="rId6" Type="http://schemas.openxmlformats.org/officeDocument/2006/relationships/hyperlink" Target="https://www.pnas.org/content/115/11/2600" TargetMode="External"/><Relationship Id="rId5" Type="http://schemas.openxmlformats.org/officeDocument/2006/relationships/hyperlink" Target="https://osf.io/854zr/" TargetMode="External"/><Relationship Id="rId4" Type="http://schemas.openxmlformats.org/officeDocument/2006/relationships/hyperlink" Target="https://journals.sagepub.com/doi/full/10.1177/1745691618767878"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elevanth.org/blog/2018/09/02/golden_egg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371600" y="685800"/>
            <a:ext cx="9929004" cy="1485900"/>
          </a:xfrm>
        </p:spPr>
        <p:txBody>
          <a:bodyPr/>
          <a:lstStyle/>
          <a:p>
            <a:r>
              <a:rPr lang="en-US" b="1" dirty="0"/>
              <a:t>Preregistration &amp; Open Science Practices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765878"/>
            <a:ext cx="9929004" cy="4868005"/>
          </a:xfrm>
        </p:spPr>
        <p:txBody>
          <a:bodyPr>
            <a:normAutofit/>
          </a:bodyPr>
          <a:lstStyle/>
          <a:p>
            <a:r>
              <a:rPr lang="en-US" sz="3200" dirty="0"/>
              <a:t>What is it and where has it come from?</a:t>
            </a:r>
          </a:p>
          <a:p>
            <a:r>
              <a:rPr lang="en-US" sz="3200" dirty="0"/>
              <a:t>Why bother, what can I gain? </a:t>
            </a:r>
          </a:p>
          <a:p>
            <a:r>
              <a:rPr lang="en-US" sz="3200" dirty="0"/>
              <a:t>Is anyone else actually doing it?</a:t>
            </a:r>
          </a:p>
          <a:p>
            <a:r>
              <a:rPr lang="en-US" sz="3200" dirty="0"/>
              <a:t>Q &amp; A</a:t>
            </a:r>
          </a:p>
          <a:p>
            <a:r>
              <a:rPr lang="en-US" sz="3200" dirty="0"/>
              <a:t>How do I do it?  Work through an example</a:t>
            </a:r>
          </a:p>
          <a:p>
            <a:r>
              <a:rPr lang="en-US" sz="3200" dirty="0"/>
              <a:t>Other Open Science tips &amp; tricks (e.g. </a:t>
            </a:r>
            <a:r>
              <a:rPr lang="en-US" sz="3200" dirty="0" err="1"/>
              <a:t>Github</a:t>
            </a:r>
            <a:r>
              <a:rPr lang="en-US" sz="3200" dirty="0"/>
              <a:t>?)</a:t>
            </a:r>
          </a:p>
          <a:p>
            <a:r>
              <a:rPr lang="en-US" sz="3200" dirty="0"/>
              <a:t>More resources</a:t>
            </a:r>
          </a:p>
        </p:txBody>
      </p:sp>
    </p:spTree>
    <p:extLst>
      <p:ext uri="{BB962C8B-B14F-4D97-AF65-F5344CB8AC3E}">
        <p14:creationId xmlns:p14="http://schemas.microsoft.com/office/powerpoint/2010/main" val="318704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138517" y="237565"/>
            <a:ext cx="9601200" cy="742950"/>
          </a:xfrm>
        </p:spPr>
        <p:txBody>
          <a:bodyPr/>
          <a:lstStyle/>
          <a:p>
            <a:r>
              <a:rPr lang="en-US" b="1" dirty="0"/>
              <a:t>Scoop Proof!</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726141" y="1190065"/>
            <a:ext cx="9601200" cy="3581400"/>
          </a:xfrm>
        </p:spPr>
        <p:txBody>
          <a:bodyPr>
            <a:noAutofit/>
          </a:bodyPr>
          <a:lstStyle/>
          <a:p>
            <a:r>
              <a:rPr lang="en-US" sz="2800" dirty="0"/>
              <a:t>You have a jaw-droppingly unique idea- Preregister it! </a:t>
            </a:r>
          </a:p>
          <a:p>
            <a:r>
              <a:rPr lang="en-US" sz="2800" dirty="0"/>
              <a:t>Someone claims the same idea - point them to your time-stamped preregistration! If they claim they had the idea first, too bad, they should’ve preregistered it (or, you should’ve!)</a:t>
            </a:r>
          </a:p>
          <a:p>
            <a:r>
              <a:rPr lang="en-US" sz="2800" dirty="0"/>
              <a:t>If they preregistered at exactly the same time too, bond over this coincidence and turn the competition into collaboration</a:t>
            </a:r>
          </a:p>
          <a:p>
            <a:r>
              <a:rPr lang="en-US" sz="2800" dirty="0"/>
              <a:t>If they claim they genuinely didn’t see your preregistration (or you genuinely didn’t see theirs) this is just bad luck and cannot be avoided just in the real life world of people having simultaneous research ideas…. Preregistration doesn’t make this any more likely </a:t>
            </a:r>
          </a:p>
        </p:txBody>
      </p:sp>
      <p:pic>
        <p:nvPicPr>
          <p:cNvPr id="4" name="Picture 3">
            <a:extLst>
              <a:ext uri="{FF2B5EF4-FFF2-40B4-BE49-F238E27FC236}">
                <a16:creationId xmlns:a16="http://schemas.microsoft.com/office/drawing/2014/main" id="{CB717A79-C49B-D340-ABD0-8F2930740150}"/>
              </a:ext>
            </a:extLst>
          </p:cNvPr>
          <p:cNvPicPr>
            <a:picLocks noChangeAspect="1"/>
          </p:cNvPicPr>
          <p:nvPr/>
        </p:nvPicPr>
        <p:blipFill>
          <a:blip r:embed="rId2"/>
          <a:stretch>
            <a:fillRect/>
          </a:stretch>
        </p:blipFill>
        <p:spPr>
          <a:xfrm>
            <a:off x="9932893" y="1976719"/>
            <a:ext cx="2067839" cy="1478505"/>
          </a:xfrm>
          <a:prstGeom prst="rect">
            <a:avLst/>
          </a:prstGeom>
        </p:spPr>
      </p:pic>
    </p:spTree>
    <p:extLst>
      <p:ext uri="{BB962C8B-B14F-4D97-AF65-F5344CB8AC3E}">
        <p14:creationId xmlns:p14="http://schemas.microsoft.com/office/powerpoint/2010/main" val="30448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Improve validity and trust in science… forever!</a:t>
            </a:r>
          </a:p>
        </p:txBody>
      </p:sp>
      <p:pic>
        <p:nvPicPr>
          <p:cNvPr id="4" name="Content Placeholder 3">
            <a:extLst>
              <a:ext uri="{FF2B5EF4-FFF2-40B4-BE49-F238E27FC236}">
                <a16:creationId xmlns:a16="http://schemas.microsoft.com/office/drawing/2014/main" id="{2DFCD81B-E4A1-3C43-B7C0-1D0A3E567F49}"/>
              </a:ext>
            </a:extLst>
          </p:cNvPr>
          <p:cNvPicPr>
            <a:picLocks noGrp="1" noChangeAspect="1"/>
          </p:cNvPicPr>
          <p:nvPr>
            <p:ph idx="1"/>
          </p:nvPr>
        </p:nvPicPr>
        <p:blipFill>
          <a:blip r:embed="rId3"/>
          <a:stretch>
            <a:fillRect/>
          </a:stretch>
        </p:blipFill>
        <p:spPr>
          <a:xfrm>
            <a:off x="9436854" y="2590800"/>
            <a:ext cx="2399538" cy="3581400"/>
          </a:xfrm>
          <a:prstGeom prst="rect">
            <a:avLst/>
          </a:prstGeom>
        </p:spPr>
      </p:pic>
      <p:pic>
        <p:nvPicPr>
          <p:cNvPr id="6" name="Picture 5">
            <a:extLst>
              <a:ext uri="{FF2B5EF4-FFF2-40B4-BE49-F238E27FC236}">
                <a16:creationId xmlns:a16="http://schemas.microsoft.com/office/drawing/2014/main" id="{7436041C-44C8-7048-97F4-066C4F03F2D5}"/>
              </a:ext>
            </a:extLst>
          </p:cNvPr>
          <p:cNvPicPr>
            <a:picLocks noChangeAspect="1"/>
          </p:cNvPicPr>
          <p:nvPr/>
        </p:nvPicPr>
        <p:blipFill>
          <a:blip r:embed="rId4"/>
          <a:stretch>
            <a:fillRect/>
          </a:stretch>
        </p:blipFill>
        <p:spPr>
          <a:xfrm>
            <a:off x="4581494" y="2058341"/>
            <a:ext cx="4524656" cy="4577783"/>
          </a:xfrm>
          <a:prstGeom prst="rect">
            <a:avLst/>
          </a:prstGeom>
        </p:spPr>
      </p:pic>
      <p:pic>
        <p:nvPicPr>
          <p:cNvPr id="8" name="Picture 7">
            <a:extLst>
              <a:ext uri="{FF2B5EF4-FFF2-40B4-BE49-F238E27FC236}">
                <a16:creationId xmlns:a16="http://schemas.microsoft.com/office/drawing/2014/main" id="{6177583D-198B-F541-A925-5A44F5491864}"/>
              </a:ext>
            </a:extLst>
          </p:cNvPr>
          <p:cNvPicPr>
            <a:picLocks noChangeAspect="1"/>
          </p:cNvPicPr>
          <p:nvPr/>
        </p:nvPicPr>
        <p:blipFill>
          <a:blip r:embed="rId5"/>
          <a:stretch>
            <a:fillRect/>
          </a:stretch>
        </p:blipFill>
        <p:spPr>
          <a:xfrm>
            <a:off x="921046" y="2058341"/>
            <a:ext cx="3521372" cy="4577783"/>
          </a:xfrm>
          <a:prstGeom prst="rect">
            <a:avLst/>
          </a:prstGeom>
        </p:spPr>
      </p:pic>
    </p:spTree>
    <p:extLst>
      <p:ext uri="{BB962C8B-B14F-4D97-AF65-F5344CB8AC3E}">
        <p14:creationId xmlns:p14="http://schemas.microsoft.com/office/powerpoint/2010/main" val="272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t>Is anyone actually doing it?</a:t>
            </a:r>
          </a:p>
        </p:txBody>
      </p:sp>
      <p:pic>
        <p:nvPicPr>
          <p:cNvPr id="8" name="Picture 7">
            <a:extLst>
              <a:ext uri="{FF2B5EF4-FFF2-40B4-BE49-F238E27FC236}">
                <a16:creationId xmlns:a16="http://schemas.microsoft.com/office/drawing/2014/main" id="{72DBCE4E-8DEF-D346-B979-DD9EF89DAEE9}"/>
              </a:ext>
            </a:extLst>
          </p:cNvPr>
          <p:cNvPicPr>
            <a:picLocks noChangeAspect="1"/>
          </p:cNvPicPr>
          <p:nvPr/>
        </p:nvPicPr>
        <p:blipFill>
          <a:blip r:embed="rId2"/>
          <a:stretch>
            <a:fillRect/>
          </a:stretch>
        </p:blipFill>
        <p:spPr>
          <a:xfrm>
            <a:off x="764563" y="1052232"/>
            <a:ext cx="7686737" cy="5430248"/>
          </a:xfrm>
          <a:prstGeom prst="rect">
            <a:avLst/>
          </a:prstGeom>
        </p:spPr>
      </p:pic>
      <p:sp>
        <p:nvSpPr>
          <p:cNvPr id="13" name="Rectangle 12">
            <a:extLst>
              <a:ext uri="{FF2B5EF4-FFF2-40B4-BE49-F238E27FC236}">
                <a16:creationId xmlns:a16="http://schemas.microsoft.com/office/drawing/2014/main" id="{DBBCCE86-3E0D-C34F-8F21-6727B650BE63}"/>
              </a:ext>
            </a:extLst>
          </p:cNvPr>
          <p:cNvSpPr/>
          <p:nvPr/>
        </p:nvSpPr>
        <p:spPr>
          <a:xfrm>
            <a:off x="8562365" y="5145742"/>
            <a:ext cx="3370729" cy="646331"/>
          </a:xfrm>
          <a:prstGeom prst="rect">
            <a:avLst/>
          </a:prstGeom>
        </p:spPr>
        <p:txBody>
          <a:bodyPr wrap="square">
            <a:spAutoFit/>
          </a:bodyPr>
          <a:lstStyle/>
          <a:p>
            <a:r>
              <a:rPr lang="en-US" dirty="0">
                <a:hlinkClick r:id="rId3"/>
              </a:rPr>
              <a:t>https://www.bitss.org/events/2018am/</a:t>
            </a:r>
            <a:r>
              <a:rPr lang="en-US" dirty="0"/>
              <a:t> </a:t>
            </a:r>
          </a:p>
        </p:txBody>
      </p:sp>
      <p:pic>
        <p:nvPicPr>
          <p:cNvPr id="15" name="Picture 14">
            <a:extLst>
              <a:ext uri="{FF2B5EF4-FFF2-40B4-BE49-F238E27FC236}">
                <a16:creationId xmlns:a16="http://schemas.microsoft.com/office/drawing/2014/main" id="{6CEA4F73-B02E-594E-AD62-6F94692A21A6}"/>
              </a:ext>
            </a:extLst>
          </p:cNvPr>
          <p:cNvPicPr>
            <a:picLocks noChangeAspect="1"/>
          </p:cNvPicPr>
          <p:nvPr/>
        </p:nvPicPr>
        <p:blipFill>
          <a:blip r:embed="rId4"/>
          <a:stretch>
            <a:fillRect/>
          </a:stretch>
        </p:blipFill>
        <p:spPr>
          <a:xfrm>
            <a:off x="8562365" y="2942603"/>
            <a:ext cx="3526101" cy="1424268"/>
          </a:xfrm>
          <a:prstGeom prst="rect">
            <a:avLst/>
          </a:prstGeom>
        </p:spPr>
      </p:pic>
      <p:sp>
        <p:nvSpPr>
          <p:cNvPr id="16" name="TextBox 15">
            <a:extLst>
              <a:ext uri="{FF2B5EF4-FFF2-40B4-BE49-F238E27FC236}">
                <a16:creationId xmlns:a16="http://schemas.microsoft.com/office/drawing/2014/main" id="{B9F72995-2BA0-2242-AD7C-A8A590A09419}"/>
              </a:ext>
            </a:extLst>
          </p:cNvPr>
          <p:cNvSpPr txBox="1"/>
          <p:nvPr/>
        </p:nvSpPr>
        <p:spPr>
          <a:xfrm>
            <a:off x="8684383" y="1702067"/>
            <a:ext cx="2819328" cy="369332"/>
          </a:xfrm>
          <a:prstGeom prst="rect">
            <a:avLst/>
          </a:prstGeom>
          <a:noFill/>
        </p:spPr>
        <p:txBody>
          <a:bodyPr wrap="square" rtlCol="0">
            <a:spAutoFit/>
          </a:bodyPr>
          <a:lstStyle/>
          <a:p>
            <a:r>
              <a:rPr lang="en-US" dirty="0"/>
              <a:t>Pre-registered… obviously!</a:t>
            </a:r>
          </a:p>
        </p:txBody>
      </p:sp>
    </p:spTree>
    <p:extLst>
      <p:ext uri="{BB962C8B-B14F-4D97-AF65-F5344CB8AC3E}">
        <p14:creationId xmlns:p14="http://schemas.microsoft.com/office/powerpoint/2010/main" val="173090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t>Is anyone actually doing it?</a:t>
            </a:r>
          </a:p>
        </p:txBody>
      </p:sp>
      <p:pic>
        <p:nvPicPr>
          <p:cNvPr id="12" name="Picture 11">
            <a:extLst>
              <a:ext uri="{FF2B5EF4-FFF2-40B4-BE49-F238E27FC236}">
                <a16:creationId xmlns:a16="http://schemas.microsoft.com/office/drawing/2014/main" id="{36F71D88-0D9B-5442-A3C6-1941B7EF4D7C}"/>
              </a:ext>
            </a:extLst>
          </p:cNvPr>
          <p:cNvPicPr>
            <a:picLocks noChangeAspect="1"/>
          </p:cNvPicPr>
          <p:nvPr/>
        </p:nvPicPr>
        <p:blipFill>
          <a:blip r:embed="rId2"/>
          <a:stretch>
            <a:fillRect/>
          </a:stretch>
        </p:blipFill>
        <p:spPr>
          <a:xfrm>
            <a:off x="1081703" y="1052232"/>
            <a:ext cx="7110929" cy="5529729"/>
          </a:xfrm>
          <a:prstGeom prst="rect">
            <a:avLst/>
          </a:prstGeom>
        </p:spPr>
      </p:pic>
      <p:sp>
        <p:nvSpPr>
          <p:cNvPr id="3" name="Rectangle 2">
            <a:extLst>
              <a:ext uri="{FF2B5EF4-FFF2-40B4-BE49-F238E27FC236}">
                <a16:creationId xmlns:a16="http://schemas.microsoft.com/office/drawing/2014/main" id="{F04913C7-1FD7-6D46-9A16-D385BC669214}"/>
              </a:ext>
            </a:extLst>
          </p:cNvPr>
          <p:cNvSpPr/>
          <p:nvPr/>
        </p:nvSpPr>
        <p:spPr>
          <a:xfrm>
            <a:off x="8192632" y="6212629"/>
            <a:ext cx="4135556" cy="369332"/>
          </a:xfrm>
          <a:prstGeom prst="rect">
            <a:avLst/>
          </a:prstGeom>
        </p:spPr>
        <p:txBody>
          <a:bodyPr wrap="none">
            <a:spAutoFit/>
          </a:bodyPr>
          <a:lstStyle/>
          <a:p>
            <a:r>
              <a:rPr lang="en-US" dirty="0">
                <a:hlinkClick r:id="rId3"/>
              </a:rPr>
              <a:t>https://www.bitss.org/events/2018am/</a:t>
            </a:r>
            <a:r>
              <a:rPr lang="en-US" dirty="0"/>
              <a:t> </a:t>
            </a:r>
          </a:p>
        </p:txBody>
      </p:sp>
    </p:spTree>
    <p:extLst>
      <p:ext uri="{BB962C8B-B14F-4D97-AF65-F5344CB8AC3E}">
        <p14:creationId xmlns:p14="http://schemas.microsoft.com/office/powerpoint/2010/main" val="76633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Is anyone actually doing it?</a:t>
            </a:r>
          </a:p>
        </p:txBody>
      </p:sp>
      <p:pic>
        <p:nvPicPr>
          <p:cNvPr id="5" name="Content Placeholder 4">
            <a:extLst>
              <a:ext uri="{FF2B5EF4-FFF2-40B4-BE49-F238E27FC236}">
                <a16:creationId xmlns:a16="http://schemas.microsoft.com/office/drawing/2014/main" id="{BFEE7CB0-AF8E-6846-8CF9-912B66EAA998}"/>
              </a:ext>
            </a:extLst>
          </p:cNvPr>
          <p:cNvPicPr>
            <a:picLocks noGrp="1" noChangeAspect="1"/>
          </p:cNvPicPr>
          <p:nvPr>
            <p:ph idx="1"/>
          </p:nvPr>
        </p:nvPicPr>
        <p:blipFill>
          <a:blip r:embed="rId2"/>
          <a:stretch>
            <a:fillRect/>
          </a:stretch>
        </p:blipFill>
        <p:spPr>
          <a:xfrm>
            <a:off x="1168754" y="1428750"/>
            <a:ext cx="5642472" cy="4705582"/>
          </a:xfrm>
        </p:spPr>
      </p:pic>
      <p:sp>
        <p:nvSpPr>
          <p:cNvPr id="6" name="Rectangle 5">
            <a:extLst>
              <a:ext uri="{FF2B5EF4-FFF2-40B4-BE49-F238E27FC236}">
                <a16:creationId xmlns:a16="http://schemas.microsoft.com/office/drawing/2014/main" id="{F392EB67-F581-C14D-8A92-1E36CB43C965}"/>
              </a:ext>
            </a:extLst>
          </p:cNvPr>
          <p:cNvSpPr/>
          <p:nvPr/>
        </p:nvSpPr>
        <p:spPr>
          <a:xfrm>
            <a:off x="1066615" y="6365635"/>
            <a:ext cx="5668411" cy="369332"/>
          </a:xfrm>
          <a:prstGeom prst="rect">
            <a:avLst/>
          </a:prstGeom>
        </p:spPr>
        <p:txBody>
          <a:bodyPr wrap="none">
            <a:spAutoFit/>
          </a:bodyPr>
          <a:lstStyle/>
          <a:p>
            <a:r>
              <a:rPr lang="en-US" dirty="0">
                <a:hlinkClick r:id="rId3"/>
              </a:rPr>
              <a:t>https://www.nature.com/articles/d41586-018-07118-1</a:t>
            </a:r>
            <a:r>
              <a:rPr lang="en-US" dirty="0"/>
              <a:t> </a:t>
            </a:r>
          </a:p>
        </p:txBody>
      </p:sp>
    </p:spTree>
    <p:extLst>
      <p:ext uri="{BB962C8B-B14F-4D97-AF65-F5344CB8AC3E}">
        <p14:creationId xmlns:p14="http://schemas.microsoft.com/office/powerpoint/2010/main" val="355571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00AD-93F4-694D-A1B9-481A5E54465C}"/>
              </a:ext>
            </a:extLst>
          </p:cNvPr>
          <p:cNvSpPr>
            <a:spLocks noGrp="1"/>
          </p:cNvSpPr>
          <p:nvPr>
            <p:ph type="title"/>
          </p:nvPr>
        </p:nvSpPr>
        <p:spPr>
          <a:xfrm>
            <a:off x="1371600" y="685800"/>
            <a:ext cx="9601200" cy="856129"/>
          </a:xfrm>
        </p:spPr>
        <p:txBody>
          <a:bodyPr/>
          <a:lstStyle/>
          <a:p>
            <a:r>
              <a:rPr lang="en-US" dirty="0"/>
              <a:t>Is anyone doing it?</a:t>
            </a:r>
          </a:p>
        </p:txBody>
      </p:sp>
      <p:pic>
        <p:nvPicPr>
          <p:cNvPr id="5" name="Content Placeholder 4">
            <a:extLst>
              <a:ext uri="{FF2B5EF4-FFF2-40B4-BE49-F238E27FC236}">
                <a16:creationId xmlns:a16="http://schemas.microsoft.com/office/drawing/2014/main" id="{0F261224-0A51-6242-B225-E67870FAF749}"/>
              </a:ext>
            </a:extLst>
          </p:cNvPr>
          <p:cNvPicPr>
            <a:picLocks noGrp="1" noChangeAspect="1"/>
          </p:cNvPicPr>
          <p:nvPr>
            <p:ph idx="1"/>
          </p:nvPr>
        </p:nvPicPr>
        <p:blipFill>
          <a:blip r:embed="rId2"/>
          <a:stretch>
            <a:fillRect/>
          </a:stretch>
        </p:blipFill>
        <p:spPr>
          <a:xfrm>
            <a:off x="6350461" y="493059"/>
            <a:ext cx="4998857" cy="5939504"/>
          </a:xfrm>
        </p:spPr>
      </p:pic>
      <p:pic>
        <p:nvPicPr>
          <p:cNvPr id="7" name="Picture 6">
            <a:extLst>
              <a:ext uri="{FF2B5EF4-FFF2-40B4-BE49-F238E27FC236}">
                <a16:creationId xmlns:a16="http://schemas.microsoft.com/office/drawing/2014/main" id="{37884F6B-A9BC-9D43-B19F-3E771D577EC0}"/>
              </a:ext>
            </a:extLst>
          </p:cNvPr>
          <p:cNvPicPr>
            <a:picLocks noChangeAspect="1"/>
          </p:cNvPicPr>
          <p:nvPr/>
        </p:nvPicPr>
        <p:blipFill>
          <a:blip r:embed="rId3"/>
          <a:stretch>
            <a:fillRect/>
          </a:stretch>
        </p:blipFill>
        <p:spPr>
          <a:xfrm>
            <a:off x="953994" y="3321423"/>
            <a:ext cx="7036360" cy="1842247"/>
          </a:xfrm>
          <a:prstGeom prst="rect">
            <a:avLst/>
          </a:prstGeom>
        </p:spPr>
      </p:pic>
    </p:spTree>
    <p:extLst>
      <p:ext uri="{BB962C8B-B14F-4D97-AF65-F5344CB8AC3E}">
        <p14:creationId xmlns:p14="http://schemas.microsoft.com/office/powerpoint/2010/main" val="362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Any questions….? </a:t>
            </a:r>
          </a:p>
        </p:txBody>
      </p:sp>
      <p:pic>
        <p:nvPicPr>
          <p:cNvPr id="7" name="Picture 6">
            <a:extLst>
              <a:ext uri="{FF2B5EF4-FFF2-40B4-BE49-F238E27FC236}">
                <a16:creationId xmlns:a16="http://schemas.microsoft.com/office/drawing/2014/main" id="{5707965E-02B5-2647-89AE-9B00DD81D867}"/>
              </a:ext>
            </a:extLst>
          </p:cNvPr>
          <p:cNvPicPr>
            <a:picLocks noChangeAspect="1"/>
          </p:cNvPicPr>
          <p:nvPr/>
        </p:nvPicPr>
        <p:blipFill>
          <a:blip r:embed="rId2"/>
          <a:stretch>
            <a:fillRect/>
          </a:stretch>
        </p:blipFill>
        <p:spPr>
          <a:xfrm>
            <a:off x="6920753" y="3085186"/>
            <a:ext cx="3893032" cy="3222232"/>
          </a:xfrm>
          <a:prstGeom prst="rect">
            <a:avLst/>
          </a:prstGeom>
        </p:spPr>
      </p:pic>
    </p:spTree>
    <p:extLst>
      <p:ext uri="{BB962C8B-B14F-4D97-AF65-F5344CB8AC3E}">
        <p14:creationId xmlns:p14="http://schemas.microsoft.com/office/powerpoint/2010/main" val="13598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613647"/>
            <a:ext cx="9601200" cy="4504765"/>
          </a:xfrm>
        </p:spPr>
        <p:txBody>
          <a:bodyPr/>
          <a:lstStyle/>
          <a:p>
            <a:r>
              <a:rPr lang="en-US" dirty="0">
                <a:hlinkClick r:id="rId2"/>
              </a:rPr>
              <a:t>https://psyarxiv.com/wte5z/</a:t>
            </a:r>
            <a:r>
              <a:rPr lang="en-US" dirty="0"/>
              <a:t>  &lt;- step by step slideshow</a:t>
            </a:r>
          </a:p>
          <a:p>
            <a:r>
              <a:rPr lang="en-US" dirty="0">
                <a:hlinkClick r:id="rId3"/>
              </a:rPr>
              <a:t>https://osf.io/prereg/</a:t>
            </a:r>
            <a:r>
              <a:rPr lang="en-US" dirty="0"/>
              <a:t> </a:t>
            </a:r>
          </a:p>
          <a:p>
            <a:r>
              <a:rPr lang="en-US" dirty="0">
                <a:hlinkClick r:id="rId4"/>
              </a:rPr>
              <a:t>www.aspredicted.org</a:t>
            </a:r>
            <a:r>
              <a:rPr lang="en-US" dirty="0"/>
              <a:t> </a:t>
            </a:r>
          </a:p>
          <a:p>
            <a:r>
              <a:rPr lang="en-US" dirty="0">
                <a:hlinkClick r:id="rId5"/>
              </a:rPr>
              <a:t>https://docs.google.com/document/d/1DaNmJEtBy04bq1l5OxS4JAscdZEkUGATURWwnBKLYxk/edit?pli=1</a:t>
            </a:r>
            <a:r>
              <a:rPr lang="en-US" dirty="0"/>
              <a:t>  &lt;- full template</a:t>
            </a:r>
          </a:p>
        </p:txBody>
      </p:sp>
      <p:pic>
        <p:nvPicPr>
          <p:cNvPr id="5" name="Picture 4">
            <a:extLst>
              <a:ext uri="{FF2B5EF4-FFF2-40B4-BE49-F238E27FC236}">
                <a16:creationId xmlns:a16="http://schemas.microsoft.com/office/drawing/2014/main" id="{DE7FBC97-8E5F-744D-A86D-6E73C2D35810}"/>
              </a:ext>
            </a:extLst>
          </p:cNvPr>
          <p:cNvPicPr>
            <a:picLocks noChangeAspect="1"/>
          </p:cNvPicPr>
          <p:nvPr/>
        </p:nvPicPr>
        <p:blipFill>
          <a:blip r:embed="rId6"/>
          <a:stretch>
            <a:fillRect/>
          </a:stretch>
        </p:blipFill>
        <p:spPr>
          <a:xfrm>
            <a:off x="2093258" y="3810350"/>
            <a:ext cx="7821706" cy="2753495"/>
          </a:xfrm>
          <a:prstGeom prst="rect">
            <a:avLst/>
          </a:prstGeom>
        </p:spPr>
      </p:pic>
    </p:spTree>
    <p:extLst>
      <p:ext uri="{BB962C8B-B14F-4D97-AF65-F5344CB8AC3E}">
        <p14:creationId xmlns:p14="http://schemas.microsoft.com/office/powerpoint/2010/main" val="348947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41294" y="793377"/>
            <a:ext cx="9601200" cy="742950"/>
          </a:xfrm>
        </p:spPr>
        <p:txBody>
          <a:bodyPr/>
          <a:lstStyle/>
          <a:p>
            <a:r>
              <a:rPr lang="en-US" b="1" dirty="0"/>
              <a:t>Other Open Science tips &amp; tricks: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841126"/>
            <a:ext cx="9601200" cy="4518635"/>
          </a:xfrm>
        </p:spPr>
        <p:txBody>
          <a:bodyPr>
            <a:noAutofit/>
          </a:bodyPr>
          <a:lstStyle/>
          <a:p>
            <a:r>
              <a:rPr lang="en-US" sz="2400" dirty="0"/>
              <a:t>OSF </a:t>
            </a:r>
            <a:r>
              <a:rPr lang="en-US" sz="2400" dirty="0">
                <a:hlinkClick r:id="rId2"/>
              </a:rPr>
              <a:t>https://osf.io/</a:t>
            </a:r>
            <a:r>
              <a:rPr lang="en-US" sz="2400" dirty="0"/>
              <a:t> </a:t>
            </a:r>
          </a:p>
          <a:p>
            <a:r>
              <a:rPr lang="en-US" sz="2400" dirty="0"/>
              <a:t>Preprints </a:t>
            </a:r>
            <a:r>
              <a:rPr lang="en-US" sz="2400" dirty="0">
                <a:hlinkClick r:id="rId3"/>
              </a:rPr>
              <a:t>https://www.biorxiv.org/</a:t>
            </a:r>
            <a:r>
              <a:rPr lang="en-US" sz="2400" dirty="0"/>
              <a:t> </a:t>
            </a:r>
          </a:p>
          <a:p>
            <a:r>
              <a:rPr lang="en-US" sz="2400" dirty="0" err="1"/>
              <a:t>Publons</a:t>
            </a:r>
            <a:r>
              <a:rPr lang="en-US" sz="2400" dirty="0"/>
              <a:t> </a:t>
            </a:r>
            <a:r>
              <a:rPr lang="en-US" sz="2400" dirty="0">
                <a:hlinkClick r:id="rId4"/>
              </a:rPr>
              <a:t>https://publons.com/researcher/1248054/charlotte-brand/</a:t>
            </a:r>
            <a:r>
              <a:rPr lang="en-US" sz="2400" dirty="0"/>
              <a:t> </a:t>
            </a:r>
          </a:p>
          <a:p>
            <a:r>
              <a:rPr lang="en-US" sz="2400" dirty="0"/>
              <a:t>GitHub </a:t>
            </a:r>
          </a:p>
          <a:p>
            <a:r>
              <a:rPr lang="en-US" sz="2400" dirty="0"/>
              <a:t>Access Lab: </a:t>
            </a:r>
          </a:p>
          <a:p>
            <a:r>
              <a:rPr lang="en-US" sz="2400" dirty="0"/>
              <a:t>Open reviews (RSOS tab)</a:t>
            </a:r>
          </a:p>
          <a:p>
            <a:r>
              <a:rPr lang="en-US" sz="2400" dirty="0"/>
              <a:t>Ditch Elsevier:  </a:t>
            </a:r>
          </a:p>
          <a:p>
            <a:r>
              <a:rPr lang="en-US" sz="2400" dirty="0"/>
              <a:t>Twitter….!!!!! @</a:t>
            </a:r>
            <a:r>
              <a:rPr lang="en-US" sz="2400" dirty="0" err="1"/>
              <a:t>OSFprereg</a:t>
            </a:r>
            <a:r>
              <a:rPr lang="en-US" sz="2400" dirty="0"/>
              <a:t> </a:t>
            </a:r>
            <a:r>
              <a:rPr lang="en-US" sz="2400" dirty="0">
                <a:hlinkClick r:id="rId5"/>
              </a:rPr>
              <a:t>https://twitter.com/OSFPrereg</a:t>
            </a:r>
            <a:r>
              <a:rPr lang="en-US" sz="2400" dirty="0"/>
              <a:t>  </a:t>
            </a:r>
          </a:p>
          <a:p>
            <a:pPr marL="0" indent="0">
              <a:buNone/>
            </a:pPr>
            <a:endParaRPr lang="en-US" sz="2400" dirty="0"/>
          </a:p>
        </p:txBody>
      </p:sp>
    </p:spTree>
    <p:extLst>
      <p:ext uri="{BB962C8B-B14F-4D97-AF65-F5344CB8AC3E}">
        <p14:creationId xmlns:p14="http://schemas.microsoft.com/office/powerpoint/2010/main" val="88454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F63E-0D70-1446-B42B-A273021964FA}"/>
              </a:ext>
            </a:extLst>
          </p:cNvPr>
          <p:cNvSpPr>
            <a:spLocks noGrp="1"/>
          </p:cNvSpPr>
          <p:nvPr>
            <p:ph type="title"/>
          </p:nvPr>
        </p:nvSpPr>
        <p:spPr>
          <a:xfrm>
            <a:off x="1030941" y="178966"/>
            <a:ext cx="9601200" cy="1485900"/>
          </a:xfrm>
        </p:spPr>
        <p:txBody>
          <a:bodyPr/>
          <a:lstStyle/>
          <a:p>
            <a:r>
              <a:rPr lang="en-US" dirty="0"/>
              <a:t>GitHub</a:t>
            </a:r>
          </a:p>
        </p:txBody>
      </p:sp>
      <p:pic>
        <p:nvPicPr>
          <p:cNvPr id="7" name="Content Placeholder 6">
            <a:extLst>
              <a:ext uri="{FF2B5EF4-FFF2-40B4-BE49-F238E27FC236}">
                <a16:creationId xmlns:a16="http://schemas.microsoft.com/office/drawing/2014/main" id="{4CDBD764-F397-4B44-AFD7-51A77CA5857A}"/>
              </a:ext>
            </a:extLst>
          </p:cNvPr>
          <p:cNvPicPr>
            <a:picLocks noGrp="1" noChangeAspect="1"/>
          </p:cNvPicPr>
          <p:nvPr>
            <p:ph idx="1"/>
          </p:nvPr>
        </p:nvPicPr>
        <p:blipFill>
          <a:blip r:embed="rId2"/>
          <a:stretch>
            <a:fillRect/>
          </a:stretch>
        </p:blipFill>
        <p:spPr>
          <a:xfrm>
            <a:off x="2384613" y="921916"/>
            <a:ext cx="7126776" cy="5936084"/>
          </a:xfrm>
        </p:spPr>
      </p:pic>
    </p:spTree>
    <p:extLst>
      <p:ext uri="{BB962C8B-B14F-4D97-AF65-F5344CB8AC3E}">
        <p14:creationId xmlns:p14="http://schemas.microsoft.com/office/powerpoint/2010/main" val="351485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What is preregistration?</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704794"/>
            <a:ext cx="9601200" cy="4319487"/>
          </a:xfrm>
        </p:spPr>
        <p:txBody>
          <a:bodyPr>
            <a:noAutofit/>
          </a:bodyPr>
          <a:lstStyle/>
          <a:p>
            <a:r>
              <a:rPr lang="en-US" sz="3200" dirty="0"/>
              <a:t>The replication crisis ‘began’ in Psychology… but the problems are science-wide</a:t>
            </a:r>
          </a:p>
          <a:p>
            <a:r>
              <a:rPr lang="en-US" sz="3200" dirty="0"/>
              <a:t>‘The natural selection of bad science’ is NOT about </a:t>
            </a:r>
            <a:r>
              <a:rPr lang="en-US" sz="3200" i="1" dirty="0"/>
              <a:t>bad</a:t>
            </a:r>
            <a:r>
              <a:rPr lang="en-US" sz="3200" dirty="0"/>
              <a:t> scientists but an outdated system with outdated incentives </a:t>
            </a:r>
          </a:p>
          <a:p>
            <a:r>
              <a:rPr lang="en-US" sz="3200" dirty="0"/>
              <a:t>Feelings that every PhD student (and scientists) can relate to…. </a:t>
            </a:r>
          </a:p>
        </p:txBody>
      </p:sp>
    </p:spTree>
    <p:extLst>
      <p:ext uri="{BB962C8B-B14F-4D97-AF65-F5344CB8AC3E}">
        <p14:creationId xmlns:p14="http://schemas.microsoft.com/office/powerpoint/2010/main" val="5536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416424"/>
            <a:ext cx="9601200" cy="5235388"/>
          </a:xfrm>
        </p:spPr>
        <p:txBody>
          <a:bodyPr>
            <a:normAutofit lnSpcReduction="10000"/>
          </a:bodyPr>
          <a:lstStyle/>
          <a:p>
            <a:r>
              <a:rPr lang="en-GB" dirty="0">
                <a:hlinkClick r:id="rId2"/>
              </a:rPr>
              <a:t>https://doi.org/10.1098/rsos.160384</a:t>
            </a:r>
            <a:r>
              <a:rPr lang="en-GB" dirty="0"/>
              <a:t> The Natural Selection of Bad Science (</a:t>
            </a:r>
            <a:r>
              <a:rPr lang="en-GB" dirty="0" err="1"/>
              <a:t>Smaldino</a:t>
            </a:r>
            <a:r>
              <a:rPr lang="en-GB" dirty="0"/>
              <a:t> &amp; </a:t>
            </a:r>
            <a:r>
              <a:rPr lang="en-GB" dirty="0" err="1"/>
              <a:t>McElreath</a:t>
            </a:r>
            <a:r>
              <a:rPr lang="en-GB" dirty="0"/>
              <a:t> 2016)</a:t>
            </a:r>
          </a:p>
          <a:p>
            <a:r>
              <a:rPr lang="en-GB" dirty="0"/>
              <a:t>What’s happened down here is the winds have changed. Gelman 2016 </a:t>
            </a:r>
            <a:r>
              <a:rPr lang="en-GB" dirty="0">
                <a:hlinkClick r:id="rId3"/>
              </a:rPr>
              <a:t>https://statmodeling.stat.columbia.edu/2016/09/21/what-has-happened-down-here-is-the-winds-have-changed/</a:t>
            </a:r>
            <a:r>
              <a:rPr lang="en-GB" dirty="0"/>
              <a:t> </a:t>
            </a:r>
          </a:p>
          <a:p>
            <a:r>
              <a:rPr lang="en-US" dirty="0">
                <a:hlinkClick r:id="rId4"/>
              </a:rPr>
              <a:t>https://journals.sagepub.com/doi/full/10.1177/1745691618767878</a:t>
            </a:r>
            <a:r>
              <a:rPr lang="en-US" dirty="0"/>
              <a:t> – Open Science is Liberating and can foster Creativity (</a:t>
            </a:r>
            <a:r>
              <a:rPr lang="en-US" dirty="0" err="1"/>
              <a:t>Frankenhuis</a:t>
            </a:r>
            <a:r>
              <a:rPr lang="en-US" dirty="0"/>
              <a:t> &amp; Nettle 2018)</a:t>
            </a:r>
          </a:p>
          <a:p>
            <a:r>
              <a:rPr lang="en-US" dirty="0">
                <a:hlinkClick r:id="rId5"/>
              </a:rPr>
              <a:t>https://osf.io/854zr/</a:t>
            </a:r>
            <a:r>
              <a:rPr lang="en-US" dirty="0"/>
              <a:t> Positive results rate in psychology: registered reports compared to conventional literature (</a:t>
            </a:r>
            <a:r>
              <a:rPr lang="en-US" dirty="0" err="1"/>
              <a:t>Schijen</a:t>
            </a:r>
            <a:r>
              <a:rPr lang="en-US" dirty="0"/>
              <a:t>, Scheel &amp; </a:t>
            </a:r>
            <a:r>
              <a:rPr lang="en-US" dirty="0" err="1"/>
              <a:t>Lakens</a:t>
            </a:r>
            <a:r>
              <a:rPr lang="en-US" dirty="0"/>
              <a:t> 2019)</a:t>
            </a:r>
          </a:p>
          <a:p>
            <a:r>
              <a:rPr lang="en-US" dirty="0">
                <a:hlinkClick r:id="rId6"/>
              </a:rPr>
              <a:t>https://www.pnas.org/content/115/11/2600</a:t>
            </a:r>
            <a:r>
              <a:rPr lang="en-US" dirty="0"/>
              <a:t> The Preregistration Revolution (</a:t>
            </a:r>
            <a:r>
              <a:rPr lang="en-US" dirty="0" err="1"/>
              <a:t>Nosek</a:t>
            </a:r>
            <a:r>
              <a:rPr lang="en-US" dirty="0"/>
              <a:t> et al 2018) </a:t>
            </a:r>
          </a:p>
          <a:p>
            <a:r>
              <a:rPr lang="en-US" dirty="0">
                <a:hlinkClick r:id="rId7"/>
              </a:rPr>
              <a:t>http://www.talyarkoni.org/blog/2018/10/02/no-its-not-the-incentives-its-you/</a:t>
            </a:r>
            <a:r>
              <a:rPr lang="en-US" dirty="0"/>
              <a:t> It’s Not the Incentives, it’s You</a:t>
            </a:r>
          </a:p>
          <a:p>
            <a:r>
              <a:rPr lang="en-US" dirty="0"/>
              <a:t>Plea for positivity and preregistration </a:t>
            </a:r>
            <a:r>
              <a:rPr lang="en-US" dirty="0">
                <a:hlinkClick r:id="rId8"/>
              </a:rPr>
              <a:t>https://lottybrand.wordpress.com/2018/10/05/a-postdocs-plea-for-positivity-preregistration/</a:t>
            </a:r>
            <a:r>
              <a:rPr lang="en-US" dirty="0"/>
              <a:t> </a:t>
            </a:r>
          </a:p>
        </p:txBody>
      </p:sp>
    </p:spTree>
    <p:extLst>
      <p:ext uri="{BB962C8B-B14F-4D97-AF65-F5344CB8AC3E}">
        <p14:creationId xmlns:p14="http://schemas.microsoft.com/office/powerpoint/2010/main" val="1756522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0332-8185-9542-A36E-0FBA70FF2D8F}"/>
              </a:ext>
            </a:extLst>
          </p:cNvPr>
          <p:cNvSpPr>
            <a:spLocks noGrp="1"/>
          </p:cNvSpPr>
          <p:nvPr>
            <p:ph type="title"/>
          </p:nvPr>
        </p:nvSpPr>
        <p:spPr/>
        <p:txBody>
          <a:bodyPr/>
          <a:lstStyle/>
          <a:p>
            <a:r>
              <a:rPr lang="en-US" dirty="0"/>
              <a:t>Wisdom, not impact</a:t>
            </a:r>
          </a:p>
        </p:txBody>
      </p:sp>
      <p:sp>
        <p:nvSpPr>
          <p:cNvPr id="3" name="Content Placeholder 2">
            <a:extLst>
              <a:ext uri="{FF2B5EF4-FFF2-40B4-BE49-F238E27FC236}">
                <a16:creationId xmlns:a16="http://schemas.microsoft.com/office/drawing/2014/main" id="{78FA1070-C42C-164E-9E7C-BA9D6793CC75}"/>
              </a:ext>
            </a:extLst>
          </p:cNvPr>
          <p:cNvSpPr>
            <a:spLocks noGrp="1"/>
          </p:cNvSpPr>
          <p:nvPr>
            <p:ph idx="1"/>
          </p:nvPr>
        </p:nvSpPr>
        <p:spPr/>
        <p:txBody>
          <a:bodyPr/>
          <a:lstStyle/>
          <a:p>
            <a:pPr marL="0" indent="0">
              <a:buNone/>
            </a:pPr>
            <a:r>
              <a:rPr lang="en-GB" dirty="0"/>
              <a:t>“Some people think that what I should be doing is producing </a:t>
            </a:r>
            <a:r>
              <a:rPr lang="en-GB" i="1" dirty="0"/>
              <a:t>Nature</a:t>
            </a:r>
            <a:r>
              <a:rPr lang="en-GB" dirty="0"/>
              <a:t> and </a:t>
            </a:r>
            <a:r>
              <a:rPr lang="en-GB" i="1" dirty="0"/>
              <a:t>Science</a:t>
            </a:r>
            <a:r>
              <a:rPr lang="en-GB" dirty="0"/>
              <a:t> papers. More than one colleague has specifically asked me which “</a:t>
            </a:r>
            <a:r>
              <a:rPr lang="en-GB" i="1" dirty="0"/>
              <a:t>Science/Nature</a:t>
            </a:r>
            <a:r>
              <a:rPr lang="en-GB" dirty="0"/>
              <a:t> projects” I have planned. That is not what Max Planck Departments are for. High-profile publications may arise, but they should be side effects. We demand wisdom, not professional impact.” </a:t>
            </a:r>
          </a:p>
          <a:p>
            <a:pPr marL="0" indent="0">
              <a:buNone/>
            </a:pPr>
            <a:r>
              <a:rPr lang="en-GB" dirty="0"/>
              <a:t>Richard </a:t>
            </a:r>
            <a:r>
              <a:rPr lang="en-GB" dirty="0" err="1"/>
              <a:t>McElreath</a:t>
            </a:r>
            <a:r>
              <a:rPr lang="en-GB" dirty="0"/>
              <a:t>, director of the Department of Human </a:t>
            </a:r>
            <a:r>
              <a:rPr lang="en-GB" dirty="0" err="1"/>
              <a:t>Behavior</a:t>
            </a:r>
            <a:r>
              <a:rPr lang="en-GB" dirty="0"/>
              <a:t>, Ecology, and Culture at the Max Planck Institute for Evolutionary Anthropology </a:t>
            </a:r>
            <a:r>
              <a:rPr lang="en-US" dirty="0">
                <a:hlinkClick r:id="rId2"/>
              </a:rPr>
              <a:t>http://elevanth.org/blog/2018/09/02/golden_eggs/</a:t>
            </a:r>
            <a:r>
              <a:rPr lang="en-US" dirty="0"/>
              <a:t> </a:t>
            </a:r>
          </a:p>
        </p:txBody>
      </p:sp>
    </p:spTree>
    <p:extLst>
      <p:ext uri="{BB962C8B-B14F-4D97-AF65-F5344CB8AC3E}">
        <p14:creationId xmlns:p14="http://schemas.microsoft.com/office/powerpoint/2010/main" val="81990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What is preregistration?</a:t>
            </a:r>
          </a:p>
        </p:txBody>
      </p:sp>
      <p:pic>
        <p:nvPicPr>
          <p:cNvPr id="7" name="Content Placeholder 6">
            <a:extLst>
              <a:ext uri="{FF2B5EF4-FFF2-40B4-BE49-F238E27FC236}">
                <a16:creationId xmlns:a16="http://schemas.microsoft.com/office/drawing/2014/main" id="{036F96BA-693B-2845-B3D9-6C4C5B18FC1B}"/>
              </a:ext>
            </a:extLst>
          </p:cNvPr>
          <p:cNvPicPr>
            <a:picLocks noGrp="1" noChangeAspect="1"/>
          </p:cNvPicPr>
          <p:nvPr>
            <p:ph idx="1"/>
          </p:nvPr>
        </p:nvPicPr>
        <p:blipFill>
          <a:blip r:embed="rId3"/>
          <a:stretch>
            <a:fillRect/>
          </a:stretch>
        </p:blipFill>
        <p:spPr>
          <a:xfrm>
            <a:off x="1419612" y="1633450"/>
            <a:ext cx="4076239" cy="3581400"/>
          </a:xfrm>
        </p:spPr>
      </p:pic>
      <p:pic>
        <p:nvPicPr>
          <p:cNvPr id="8" name="Picture 7">
            <a:extLst>
              <a:ext uri="{FF2B5EF4-FFF2-40B4-BE49-F238E27FC236}">
                <a16:creationId xmlns:a16="http://schemas.microsoft.com/office/drawing/2014/main" id="{FB5B031C-1622-1641-9C41-81139CD81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628" y="4087906"/>
            <a:ext cx="6220699" cy="2647620"/>
          </a:xfrm>
          <a:prstGeom prst="rect">
            <a:avLst/>
          </a:prstGeom>
          <a:ln w="25400">
            <a:solidFill>
              <a:schemeClr val="accent1"/>
            </a:solidFill>
          </a:ln>
        </p:spPr>
      </p:pic>
      <p:pic>
        <p:nvPicPr>
          <p:cNvPr id="9" name="Picture 8">
            <a:extLst>
              <a:ext uri="{FF2B5EF4-FFF2-40B4-BE49-F238E27FC236}">
                <a16:creationId xmlns:a16="http://schemas.microsoft.com/office/drawing/2014/main" id="{716F8464-DC36-6146-8C0C-CBF94E7E6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628" y="1493217"/>
            <a:ext cx="4958459" cy="2284857"/>
          </a:xfrm>
          <a:prstGeom prst="rect">
            <a:avLst/>
          </a:prstGeom>
          <a:ln w="38100">
            <a:solidFill>
              <a:schemeClr val="accent1"/>
            </a:solidFill>
          </a:ln>
        </p:spPr>
      </p:pic>
      <p:pic>
        <p:nvPicPr>
          <p:cNvPr id="10" name="Picture 9">
            <a:extLst>
              <a:ext uri="{FF2B5EF4-FFF2-40B4-BE49-F238E27FC236}">
                <a16:creationId xmlns:a16="http://schemas.microsoft.com/office/drawing/2014/main" id="{5993D7EC-8533-0F4E-BB2D-6A1C8BD17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03" y="5384449"/>
            <a:ext cx="5750251" cy="1181478"/>
          </a:xfrm>
          <a:prstGeom prst="rect">
            <a:avLst/>
          </a:prstGeom>
          <a:ln w="38100">
            <a:solidFill>
              <a:schemeClr val="accent1"/>
            </a:solidFill>
          </a:ln>
        </p:spPr>
      </p:pic>
    </p:spTree>
    <p:extLst>
      <p:ext uri="{BB962C8B-B14F-4D97-AF65-F5344CB8AC3E}">
        <p14:creationId xmlns:p14="http://schemas.microsoft.com/office/powerpoint/2010/main" val="38589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269-4646-A643-A5C6-BEAA3A5586A6}"/>
              </a:ext>
            </a:extLst>
          </p:cNvPr>
          <p:cNvSpPr>
            <a:spLocks noGrp="1"/>
          </p:cNvSpPr>
          <p:nvPr>
            <p:ph type="title"/>
          </p:nvPr>
        </p:nvSpPr>
        <p:spPr>
          <a:xfrm>
            <a:off x="1371599" y="685800"/>
            <a:ext cx="9941859" cy="1485900"/>
          </a:xfrm>
        </p:spPr>
        <p:txBody>
          <a:bodyPr/>
          <a:lstStyle/>
          <a:p>
            <a:r>
              <a:rPr lang="en-US" b="1" dirty="0"/>
              <a:t>Preregistration</a:t>
            </a:r>
            <a:r>
              <a:rPr lang="en-US" dirty="0"/>
              <a:t>    vs    </a:t>
            </a:r>
            <a:r>
              <a:rPr lang="en-US" b="1" dirty="0"/>
              <a:t>Registered Reports</a:t>
            </a:r>
          </a:p>
        </p:txBody>
      </p:sp>
      <p:sp>
        <p:nvSpPr>
          <p:cNvPr id="3" name="Content Placeholder 2">
            <a:extLst>
              <a:ext uri="{FF2B5EF4-FFF2-40B4-BE49-F238E27FC236}">
                <a16:creationId xmlns:a16="http://schemas.microsoft.com/office/drawing/2014/main" id="{D0D4283E-B8FB-F241-99CC-F62B5DFBFF38}"/>
              </a:ext>
            </a:extLst>
          </p:cNvPr>
          <p:cNvSpPr>
            <a:spLocks noGrp="1"/>
          </p:cNvSpPr>
          <p:nvPr>
            <p:ph idx="1"/>
          </p:nvPr>
        </p:nvSpPr>
        <p:spPr>
          <a:xfrm>
            <a:off x="1030941" y="1721224"/>
            <a:ext cx="4706471" cy="4443132"/>
          </a:xfrm>
        </p:spPr>
        <p:txBody>
          <a:bodyPr>
            <a:noAutofit/>
          </a:bodyPr>
          <a:lstStyle/>
          <a:p>
            <a:r>
              <a:rPr lang="en-US" sz="3200" dirty="0"/>
              <a:t>Time-stamped, open record of your predictions, hypotheses and analysis plan</a:t>
            </a:r>
          </a:p>
          <a:p>
            <a:r>
              <a:rPr lang="en-US" sz="3200" dirty="0"/>
              <a:t>Usually (but not exclusively) before you collect your data</a:t>
            </a:r>
          </a:p>
          <a:p>
            <a:r>
              <a:rPr lang="en-US" sz="3200" dirty="0"/>
              <a:t>Is not linked to any particular journal</a:t>
            </a:r>
          </a:p>
        </p:txBody>
      </p:sp>
      <p:sp>
        <p:nvSpPr>
          <p:cNvPr id="4" name="Content Placeholder 2">
            <a:extLst>
              <a:ext uri="{FF2B5EF4-FFF2-40B4-BE49-F238E27FC236}">
                <a16:creationId xmlns:a16="http://schemas.microsoft.com/office/drawing/2014/main" id="{5DD3FDF9-8E3B-DB45-BE26-45028E879AD1}"/>
              </a:ext>
            </a:extLst>
          </p:cNvPr>
          <p:cNvSpPr txBox="1">
            <a:spLocks/>
          </p:cNvSpPr>
          <p:nvPr/>
        </p:nvSpPr>
        <p:spPr>
          <a:xfrm>
            <a:off x="6257365" y="1954306"/>
            <a:ext cx="5056094" cy="4443132"/>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3200" dirty="0"/>
              <a:t>Peer-review is conducted on your intro, methods and analysis, </a:t>
            </a:r>
            <a:r>
              <a:rPr lang="en-US" sz="3200" i="1" dirty="0"/>
              <a:t>before you collect the data</a:t>
            </a:r>
            <a:endParaRPr lang="en-US" sz="3200" dirty="0"/>
          </a:p>
          <a:p>
            <a:r>
              <a:rPr lang="en-US" sz="3200" dirty="0"/>
              <a:t>This is done with a specific journal who promises to publish your work as long as you follow that peer-reviewed plan</a:t>
            </a:r>
          </a:p>
        </p:txBody>
      </p:sp>
    </p:spTree>
    <p:extLst>
      <p:ext uri="{BB962C8B-B14F-4D97-AF65-F5344CB8AC3E}">
        <p14:creationId xmlns:p14="http://schemas.microsoft.com/office/powerpoint/2010/main" val="3347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Why bother?</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138518" y="1699573"/>
            <a:ext cx="10067364" cy="4808803"/>
          </a:xfrm>
        </p:spPr>
        <p:txBody>
          <a:bodyPr>
            <a:normAutofit/>
          </a:bodyPr>
          <a:lstStyle/>
          <a:p>
            <a:r>
              <a:rPr lang="en-US" sz="3200" dirty="0"/>
              <a:t>It speeds up your research </a:t>
            </a:r>
          </a:p>
          <a:p>
            <a:r>
              <a:rPr lang="en-US" sz="3200" dirty="0"/>
              <a:t>Freedom from too many degrees of freedom (and anxiety)</a:t>
            </a:r>
          </a:p>
          <a:p>
            <a:r>
              <a:rPr lang="en-US" sz="3200" dirty="0"/>
              <a:t>Confidence to explore</a:t>
            </a:r>
          </a:p>
          <a:p>
            <a:r>
              <a:rPr lang="en-US" sz="3200" dirty="0"/>
              <a:t>Gain reviewers’ trust</a:t>
            </a:r>
          </a:p>
          <a:p>
            <a:r>
              <a:rPr lang="en-US" sz="3200" dirty="0"/>
              <a:t>Be scoop-proof!</a:t>
            </a:r>
          </a:p>
          <a:p>
            <a:r>
              <a:rPr lang="en-US" sz="3200" dirty="0"/>
              <a:t>Improve the validity of science ..</a:t>
            </a:r>
            <a:r>
              <a:rPr lang="en-US" sz="3200" i="1" dirty="0"/>
              <a:t>forever….</a:t>
            </a:r>
            <a:endParaRPr lang="en-US" sz="3200" dirty="0"/>
          </a:p>
        </p:txBody>
      </p:sp>
      <p:pic>
        <p:nvPicPr>
          <p:cNvPr id="5" name="Picture 4">
            <a:extLst>
              <a:ext uri="{FF2B5EF4-FFF2-40B4-BE49-F238E27FC236}">
                <a16:creationId xmlns:a16="http://schemas.microsoft.com/office/drawing/2014/main" id="{D7270236-E59F-5B4F-91F5-1FB87EC47373}"/>
              </a:ext>
            </a:extLst>
          </p:cNvPr>
          <p:cNvPicPr>
            <a:picLocks noChangeAspect="1"/>
          </p:cNvPicPr>
          <p:nvPr/>
        </p:nvPicPr>
        <p:blipFill rotWithShape="1">
          <a:blip r:embed="rId2"/>
          <a:srcRect l="15996" r="16924"/>
          <a:stretch/>
        </p:blipFill>
        <p:spPr>
          <a:xfrm>
            <a:off x="9036424" y="4518212"/>
            <a:ext cx="2330824" cy="2171700"/>
          </a:xfrm>
          <a:prstGeom prst="rect">
            <a:avLst/>
          </a:prstGeom>
        </p:spPr>
      </p:pic>
    </p:spTree>
    <p:extLst>
      <p:ext uri="{BB962C8B-B14F-4D97-AF65-F5344CB8AC3E}">
        <p14:creationId xmlns:p14="http://schemas.microsoft.com/office/powerpoint/2010/main" val="1705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Speeds up your research!</a:t>
            </a:r>
          </a:p>
        </p:txBody>
      </p:sp>
      <p:pic>
        <p:nvPicPr>
          <p:cNvPr id="6" name="Picture 5">
            <a:extLst>
              <a:ext uri="{FF2B5EF4-FFF2-40B4-BE49-F238E27FC236}">
                <a16:creationId xmlns:a16="http://schemas.microsoft.com/office/drawing/2014/main" id="{32BDD5A6-4050-DE40-83CC-972D3F3019DD}"/>
              </a:ext>
            </a:extLst>
          </p:cNvPr>
          <p:cNvPicPr>
            <a:picLocks noChangeAspect="1"/>
          </p:cNvPicPr>
          <p:nvPr/>
        </p:nvPicPr>
        <p:blipFill>
          <a:blip r:embed="rId3"/>
          <a:stretch>
            <a:fillRect/>
          </a:stretch>
        </p:blipFill>
        <p:spPr>
          <a:xfrm>
            <a:off x="904710" y="1428749"/>
            <a:ext cx="6531673" cy="4757739"/>
          </a:xfrm>
          <a:prstGeom prst="rect">
            <a:avLst/>
          </a:prstGeom>
        </p:spPr>
      </p:pic>
      <p:pic>
        <p:nvPicPr>
          <p:cNvPr id="4" name="Content Placeholder 3">
            <a:extLst>
              <a:ext uri="{FF2B5EF4-FFF2-40B4-BE49-F238E27FC236}">
                <a16:creationId xmlns:a16="http://schemas.microsoft.com/office/drawing/2014/main" id="{57D1FDEB-872A-DB46-BA8F-1CD7A87B7797}"/>
              </a:ext>
            </a:extLst>
          </p:cNvPr>
          <p:cNvPicPr>
            <a:picLocks noGrp="1" noChangeAspect="1"/>
          </p:cNvPicPr>
          <p:nvPr>
            <p:ph idx="1"/>
          </p:nvPr>
        </p:nvPicPr>
        <p:blipFill rotWithShape="1">
          <a:blip r:embed="rId4"/>
          <a:srcRect b="12367"/>
          <a:stretch/>
        </p:blipFill>
        <p:spPr>
          <a:xfrm>
            <a:off x="4900612" y="3647298"/>
            <a:ext cx="7058025" cy="2910663"/>
          </a:xfrm>
          <a:prstGeom prst="rect">
            <a:avLst/>
          </a:prstGeom>
        </p:spPr>
      </p:pic>
    </p:spTree>
    <p:extLst>
      <p:ext uri="{BB962C8B-B14F-4D97-AF65-F5344CB8AC3E}">
        <p14:creationId xmlns:p14="http://schemas.microsoft.com/office/powerpoint/2010/main" val="2946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Freedom from degrees of freedom (and anxiety!)</a:t>
            </a:r>
          </a:p>
        </p:txBody>
      </p:sp>
      <p:pic>
        <p:nvPicPr>
          <p:cNvPr id="5" name="Content Placeholder 4">
            <a:extLst>
              <a:ext uri="{FF2B5EF4-FFF2-40B4-BE49-F238E27FC236}">
                <a16:creationId xmlns:a16="http://schemas.microsoft.com/office/drawing/2014/main" id="{ABC804EB-B954-F44A-AAB8-DF0A954C5C3F}"/>
              </a:ext>
            </a:extLst>
          </p:cNvPr>
          <p:cNvPicPr>
            <a:picLocks noGrp="1" noChangeAspect="1"/>
          </p:cNvPicPr>
          <p:nvPr>
            <p:ph idx="1"/>
          </p:nvPr>
        </p:nvPicPr>
        <p:blipFill>
          <a:blip r:embed="rId2"/>
          <a:stretch>
            <a:fillRect/>
          </a:stretch>
        </p:blipFill>
        <p:spPr>
          <a:xfrm>
            <a:off x="5269566" y="4875865"/>
            <a:ext cx="6605868" cy="1735532"/>
          </a:xfrm>
        </p:spPr>
      </p:pic>
      <p:pic>
        <p:nvPicPr>
          <p:cNvPr id="8" name="Picture 7">
            <a:extLst>
              <a:ext uri="{FF2B5EF4-FFF2-40B4-BE49-F238E27FC236}">
                <a16:creationId xmlns:a16="http://schemas.microsoft.com/office/drawing/2014/main" id="{F66A2F46-D4B6-FA46-930A-8D6B9CCAABB7}"/>
              </a:ext>
            </a:extLst>
          </p:cNvPr>
          <p:cNvPicPr>
            <a:picLocks noChangeAspect="1"/>
          </p:cNvPicPr>
          <p:nvPr/>
        </p:nvPicPr>
        <p:blipFill>
          <a:blip r:embed="rId3"/>
          <a:stretch>
            <a:fillRect/>
          </a:stretch>
        </p:blipFill>
        <p:spPr>
          <a:xfrm>
            <a:off x="999697" y="1981732"/>
            <a:ext cx="4119409" cy="4293563"/>
          </a:xfrm>
          <a:prstGeom prst="rect">
            <a:avLst/>
          </a:prstGeom>
        </p:spPr>
      </p:pic>
      <p:pic>
        <p:nvPicPr>
          <p:cNvPr id="10" name="Picture 9">
            <a:extLst>
              <a:ext uri="{FF2B5EF4-FFF2-40B4-BE49-F238E27FC236}">
                <a16:creationId xmlns:a16="http://schemas.microsoft.com/office/drawing/2014/main" id="{658F8AA0-8BBF-9F49-8A54-311D84799A1A}"/>
              </a:ext>
            </a:extLst>
          </p:cNvPr>
          <p:cNvPicPr>
            <a:picLocks noChangeAspect="1"/>
          </p:cNvPicPr>
          <p:nvPr/>
        </p:nvPicPr>
        <p:blipFill rotWithShape="1">
          <a:blip r:embed="rId4"/>
          <a:srcRect b="29412"/>
          <a:stretch/>
        </p:blipFill>
        <p:spPr>
          <a:xfrm>
            <a:off x="5269566" y="1428750"/>
            <a:ext cx="5000318" cy="3310833"/>
          </a:xfrm>
          <a:prstGeom prst="rect">
            <a:avLst/>
          </a:prstGeom>
        </p:spPr>
      </p:pic>
      <p:pic>
        <p:nvPicPr>
          <p:cNvPr id="12" name="Picture 11">
            <a:extLst>
              <a:ext uri="{FF2B5EF4-FFF2-40B4-BE49-F238E27FC236}">
                <a16:creationId xmlns:a16="http://schemas.microsoft.com/office/drawing/2014/main" id="{17A1C20E-657B-C845-95EB-36AB18C762CD}"/>
              </a:ext>
            </a:extLst>
          </p:cNvPr>
          <p:cNvPicPr>
            <a:picLocks noChangeAspect="1"/>
          </p:cNvPicPr>
          <p:nvPr/>
        </p:nvPicPr>
        <p:blipFill>
          <a:blip r:embed="rId5"/>
          <a:stretch>
            <a:fillRect/>
          </a:stretch>
        </p:blipFill>
        <p:spPr>
          <a:xfrm>
            <a:off x="2595282" y="2884110"/>
            <a:ext cx="7153835" cy="3207434"/>
          </a:xfrm>
          <a:prstGeom prst="rect">
            <a:avLst/>
          </a:prstGeom>
        </p:spPr>
      </p:pic>
    </p:spTree>
    <p:extLst>
      <p:ext uri="{BB962C8B-B14F-4D97-AF65-F5344CB8AC3E}">
        <p14:creationId xmlns:p14="http://schemas.microsoft.com/office/powerpoint/2010/main" val="37124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Confidence to Explore!</a:t>
            </a:r>
          </a:p>
        </p:txBody>
      </p:sp>
      <p:pic>
        <p:nvPicPr>
          <p:cNvPr id="5" name="Content Placeholder 4">
            <a:extLst>
              <a:ext uri="{FF2B5EF4-FFF2-40B4-BE49-F238E27FC236}">
                <a16:creationId xmlns:a16="http://schemas.microsoft.com/office/drawing/2014/main" id="{6206856A-5471-394F-9FD9-90AFB80844C3}"/>
              </a:ext>
            </a:extLst>
          </p:cNvPr>
          <p:cNvPicPr>
            <a:picLocks noGrp="1" noChangeAspect="1"/>
          </p:cNvPicPr>
          <p:nvPr>
            <p:ph idx="1"/>
          </p:nvPr>
        </p:nvPicPr>
        <p:blipFill>
          <a:blip r:embed="rId2"/>
          <a:stretch>
            <a:fillRect/>
          </a:stretch>
        </p:blipFill>
        <p:spPr>
          <a:xfrm>
            <a:off x="1886867" y="1428750"/>
            <a:ext cx="8825957" cy="5424189"/>
          </a:xfrm>
        </p:spPr>
      </p:pic>
      <p:sp>
        <p:nvSpPr>
          <p:cNvPr id="8" name="Oval 7">
            <a:extLst>
              <a:ext uri="{FF2B5EF4-FFF2-40B4-BE49-F238E27FC236}">
                <a16:creationId xmlns:a16="http://schemas.microsoft.com/office/drawing/2014/main" id="{17D6FEDE-2BD8-B943-8B17-4458ED598375}"/>
              </a:ext>
            </a:extLst>
          </p:cNvPr>
          <p:cNvSpPr/>
          <p:nvPr/>
        </p:nvSpPr>
        <p:spPr>
          <a:xfrm>
            <a:off x="1237129" y="1739154"/>
            <a:ext cx="10416989" cy="8426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836FDC0-4618-F545-BBF3-23D47293D9C5}"/>
              </a:ext>
            </a:extLst>
          </p:cNvPr>
          <p:cNvSpPr/>
          <p:nvPr/>
        </p:nvSpPr>
        <p:spPr>
          <a:xfrm>
            <a:off x="1595718" y="3146612"/>
            <a:ext cx="9377081" cy="1290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E6E528-2E92-DF42-A20B-E69BECF98527}"/>
              </a:ext>
            </a:extLst>
          </p:cNvPr>
          <p:cNvSpPr/>
          <p:nvPr/>
        </p:nvSpPr>
        <p:spPr>
          <a:xfrm>
            <a:off x="1371600" y="4840941"/>
            <a:ext cx="9377081" cy="20119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9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18358" y="195355"/>
            <a:ext cx="9601200" cy="1485900"/>
          </a:xfrm>
        </p:spPr>
        <p:txBody>
          <a:bodyPr/>
          <a:lstStyle/>
          <a:p>
            <a:r>
              <a:rPr lang="en-US" b="1" dirty="0"/>
              <a:t>Gain reviewers’ trust!</a:t>
            </a:r>
          </a:p>
        </p:txBody>
      </p:sp>
      <p:pic>
        <p:nvPicPr>
          <p:cNvPr id="5" name="Content Placeholder 4">
            <a:extLst>
              <a:ext uri="{FF2B5EF4-FFF2-40B4-BE49-F238E27FC236}">
                <a16:creationId xmlns:a16="http://schemas.microsoft.com/office/drawing/2014/main" id="{774BD718-9464-7E4A-AC43-68C761407AAE}"/>
              </a:ext>
            </a:extLst>
          </p:cNvPr>
          <p:cNvPicPr>
            <a:picLocks noGrp="1" noChangeAspect="1"/>
          </p:cNvPicPr>
          <p:nvPr>
            <p:ph idx="1"/>
          </p:nvPr>
        </p:nvPicPr>
        <p:blipFill>
          <a:blip r:embed="rId2"/>
          <a:stretch>
            <a:fillRect/>
          </a:stretch>
        </p:blipFill>
        <p:spPr>
          <a:xfrm>
            <a:off x="4103594" y="4871198"/>
            <a:ext cx="8039100" cy="1663700"/>
          </a:xfrm>
        </p:spPr>
      </p:pic>
      <p:pic>
        <p:nvPicPr>
          <p:cNvPr id="11" name="Picture 10">
            <a:extLst>
              <a:ext uri="{FF2B5EF4-FFF2-40B4-BE49-F238E27FC236}">
                <a16:creationId xmlns:a16="http://schemas.microsoft.com/office/drawing/2014/main" id="{8DC7C800-89E6-7A4E-80AE-EEB25B46DC47}"/>
              </a:ext>
            </a:extLst>
          </p:cNvPr>
          <p:cNvPicPr>
            <a:picLocks noChangeAspect="1"/>
          </p:cNvPicPr>
          <p:nvPr/>
        </p:nvPicPr>
        <p:blipFill>
          <a:blip r:embed="rId3"/>
          <a:stretch>
            <a:fillRect/>
          </a:stretch>
        </p:blipFill>
        <p:spPr>
          <a:xfrm>
            <a:off x="852410" y="806823"/>
            <a:ext cx="7261776" cy="5728075"/>
          </a:xfrm>
          <a:prstGeom prst="rect">
            <a:avLst/>
          </a:prstGeom>
        </p:spPr>
      </p:pic>
    </p:spTree>
    <p:extLst>
      <p:ext uri="{BB962C8B-B14F-4D97-AF65-F5344CB8AC3E}">
        <p14:creationId xmlns:p14="http://schemas.microsoft.com/office/powerpoint/2010/main" val="736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{E576926C-E079-C64B-97EE-609C9338A904}tf10001072</Template>
  <TotalTime>1461</TotalTime>
  <Words>1229</Words>
  <Application>Microsoft Macintosh PowerPoint</Application>
  <PresentationFormat>Widescreen</PresentationFormat>
  <Paragraphs>99</Paragraphs>
  <Slides>21</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Franklin Gothic Book</vt:lpstr>
      <vt:lpstr>Crop</vt:lpstr>
      <vt:lpstr>Preregistration &amp; Open Science Practices</vt:lpstr>
      <vt:lpstr>What is preregistration?</vt:lpstr>
      <vt:lpstr>What is preregistration?</vt:lpstr>
      <vt:lpstr>Preregistration    vs    Registered Reports</vt:lpstr>
      <vt:lpstr>Why bother?</vt:lpstr>
      <vt:lpstr>Speeds up your research!</vt:lpstr>
      <vt:lpstr>Freedom from degrees of freedom (and anxiety!)</vt:lpstr>
      <vt:lpstr>Confidence to Explore!</vt:lpstr>
      <vt:lpstr>Gain reviewers’ trust!</vt:lpstr>
      <vt:lpstr>Scoop Proof!</vt:lpstr>
      <vt:lpstr>Improve validity and trust in science… forever!</vt:lpstr>
      <vt:lpstr>Is anyone actually doing it?</vt:lpstr>
      <vt:lpstr>Is anyone actually doing it?</vt:lpstr>
      <vt:lpstr>Is anyone actually doing it?</vt:lpstr>
      <vt:lpstr>Is anyone doing it?</vt:lpstr>
      <vt:lpstr>Any questions….? </vt:lpstr>
      <vt:lpstr>How do I do it?</vt:lpstr>
      <vt:lpstr>Other Open Science tips &amp; tricks:</vt:lpstr>
      <vt:lpstr>GitHub</vt:lpstr>
      <vt:lpstr>Other resources</vt:lpstr>
      <vt:lpstr>Wisdom, not impact</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 Charlotte</dc:creator>
  <cp:lastModifiedBy>Brand, Charlotte</cp:lastModifiedBy>
  <cp:revision>40</cp:revision>
  <dcterms:created xsi:type="dcterms:W3CDTF">2019-04-01T10:44:40Z</dcterms:created>
  <dcterms:modified xsi:type="dcterms:W3CDTF">2019-04-02T11:06:37Z</dcterms:modified>
</cp:coreProperties>
</file>